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  <p:pic>
        <p:nvPicPr>
          <p:cNvPr id="8" name="图片 7" descr="3bec9f629f7af8c1400c0eeb5f8fa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1825" y="414655"/>
            <a:ext cx="2502535" cy="887095"/>
          </a:xfrm>
          <a:prstGeom prst="rect">
            <a:avLst/>
          </a:prstGeom>
        </p:spPr>
      </p:pic>
      <p:pic>
        <p:nvPicPr>
          <p:cNvPr id="9" name="图片 8" descr="d1c7a47a7ed3fd7b96285785db28df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1825" y="414655"/>
            <a:ext cx="2502000" cy="88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  <p:pic>
        <p:nvPicPr>
          <p:cNvPr id="8" name="图片 7" descr="3bec9f629f7af8c1400c0eeb5f8fa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600" y="414655"/>
            <a:ext cx="2502535" cy="887095"/>
          </a:xfrm>
          <a:prstGeom prst="rect">
            <a:avLst/>
          </a:prstGeom>
        </p:spPr>
      </p:pic>
      <p:pic>
        <p:nvPicPr>
          <p:cNvPr id="9" name="图片 8" descr="d1c7a47a7ed3fd7b96285785db28df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11235" y="418465"/>
            <a:ext cx="2502000" cy="88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486150" y="199326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95705" y="2101767"/>
            <a:ext cx="9800590" cy="1486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44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202</a:t>
            </a:r>
            <a:r>
              <a:rPr lang="en-US" altLang="zh-CN" sz="44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5</a:t>
            </a:r>
            <a:r>
              <a:rPr lang="zh-CN" altLang="en-US" sz="44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年“</a:t>
            </a:r>
            <a:r>
              <a:rPr lang="en-US" altLang="zh-CN" sz="4400" dirty="0" err="1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数据要素</a:t>
            </a:r>
            <a:r>
              <a:rPr lang="zh-CN" altLang="en-US" sz="44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×”典型案例</a:t>
            </a:r>
          </a:p>
          <a:p>
            <a:pPr algn="ctr"/>
            <a:r>
              <a:rPr lang="en-US" altLang="zh-CN" sz="44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XXXX</a:t>
            </a:r>
            <a:r>
              <a:rPr lang="zh-CN" altLang="en-US" sz="44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领域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7635" y="4251325"/>
            <a:ext cx="9800590" cy="1486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8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案例名称：</a:t>
            </a:r>
            <a:r>
              <a:rPr lang="en-US" altLang="zh-CN" sz="28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XXXXXXXXXXXX</a:t>
            </a:r>
          </a:p>
          <a:p>
            <a:pPr algn="ctr"/>
            <a:r>
              <a:rPr lang="zh-CN" altLang="en-US" sz="28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申报单位：</a:t>
            </a:r>
            <a:r>
              <a:rPr lang="en-US" altLang="zh-CN" sz="2800" dirty="0"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  <a:sym typeface="+mn-ea"/>
              </a:rPr>
              <a:t>XXXXXXXXXXXX</a:t>
            </a:r>
            <a:endParaRPr lang="zh-CN" altLang="en-US" sz="2800" dirty="0">
              <a:latin typeface="方正小标宋简体" panose="02010601030101010101" charset="-122"/>
              <a:ea typeface="方正小标宋简体" panose="02010601030101010101" charset="-122"/>
              <a:cs typeface="方正小标宋简体" panose="02010601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1850" y="671195"/>
            <a:ext cx="2897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1"/>
                </a:solidFill>
                <a:latin typeface="方正小标宋简体" panose="02010601030101010101" charset="-122"/>
                <a:ea typeface="方正小标宋简体" panose="02010601030101010101" charset="-122"/>
              </a:rPr>
              <a:t>目录</a:t>
            </a:r>
          </a:p>
        </p:txBody>
      </p:sp>
      <p:sp>
        <p:nvSpPr>
          <p:cNvPr id="2" name="iṧḷîḑé"/>
          <p:cNvSpPr/>
          <p:nvPr/>
        </p:nvSpPr>
        <p:spPr bwMode="auto">
          <a:xfrm>
            <a:off x="2372139" y="1683185"/>
            <a:ext cx="1219677" cy="586363"/>
          </a:xfrm>
          <a:prstGeom prst="parallelogram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3" name="ïṣ1iḍê"/>
          <p:cNvSpPr/>
          <p:nvPr/>
        </p:nvSpPr>
        <p:spPr bwMode="auto">
          <a:xfrm>
            <a:off x="3535763" y="1683185"/>
            <a:ext cx="5720354" cy="586362"/>
          </a:xfrm>
          <a:prstGeom prst="parallelogram">
            <a:avLst/>
          </a:prstGeom>
          <a:noFill/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案例背景</a:t>
            </a:r>
          </a:p>
        </p:txBody>
      </p:sp>
      <p:sp>
        <p:nvSpPr>
          <p:cNvPr id="5" name="iṧḷîḑé"/>
          <p:cNvSpPr/>
          <p:nvPr/>
        </p:nvSpPr>
        <p:spPr bwMode="auto">
          <a:xfrm>
            <a:off x="2366661" y="2532899"/>
            <a:ext cx="1225155" cy="586367"/>
          </a:xfrm>
          <a:prstGeom prst="parallelogram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6" name="ïṣ1iḍê"/>
          <p:cNvSpPr/>
          <p:nvPr/>
        </p:nvSpPr>
        <p:spPr bwMode="auto">
          <a:xfrm>
            <a:off x="3530285" y="2532904"/>
            <a:ext cx="5720354" cy="586362"/>
          </a:xfrm>
          <a:prstGeom prst="parallelogram">
            <a:avLst/>
          </a:prstGeom>
          <a:noFill/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主要做法</a:t>
            </a:r>
          </a:p>
        </p:txBody>
      </p:sp>
      <p:sp>
        <p:nvSpPr>
          <p:cNvPr id="7" name="iṧḷîḑé"/>
          <p:cNvSpPr/>
          <p:nvPr/>
        </p:nvSpPr>
        <p:spPr bwMode="auto">
          <a:xfrm>
            <a:off x="2366661" y="3382621"/>
            <a:ext cx="1219677" cy="586363"/>
          </a:xfrm>
          <a:prstGeom prst="parallelogram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8" name="ïṣ1iḍê"/>
          <p:cNvSpPr/>
          <p:nvPr/>
        </p:nvSpPr>
        <p:spPr bwMode="auto">
          <a:xfrm>
            <a:off x="3530285" y="3382621"/>
            <a:ext cx="5720354" cy="586362"/>
          </a:xfrm>
          <a:prstGeom prst="parallelogram">
            <a:avLst/>
          </a:prstGeom>
          <a:noFill/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应用成效</a:t>
            </a:r>
          </a:p>
        </p:txBody>
      </p:sp>
      <p:sp>
        <p:nvSpPr>
          <p:cNvPr id="9" name="iṧḷîḑé"/>
          <p:cNvSpPr/>
          <p:nvPr/>
        </p:nvSpPr>
        <p:spPr bwMode="auto">
          <a:xfrm>
            <a:off x="2366661" y="4232337"/>
            <a:ext cx="1225155" cy="586363"/>
          </a:xfrm>
          <a:prstGeom prst="parallelogram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en-US" altLang="zh-CN" sz="2800" dirty="0"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10" name="ïṣ1iḍê"/>
          <p:cNvSpPr/>
          <p:nvPr/>
        </p:nvSpPr>
        <p:spPr bwMode="auto">
          <a:xfrm>
            <a:off x="3530285" y="4232338"/>
            <a:ext cx="5720354" cy="586362"/>
          </a:xfrm>
          <a:prstGeom prst="parallelogram">
            <a:avLst/>
          </a:prstGeom>
          <a:noFill/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anchor="ctr" anchorCtr="1" forceAA="0" compatLnSpc="1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未来展望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1850" y="671195"/>
            <a:ext cx="3954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方正小标宋简体" panose="02010601030101010101" charset="-122"/>
                <a:ea typeface="方正小标宋简体" panose="02010601030101010101" charset="-122"/>
              </a:rPr>
              <a:t>案例背景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1849" y="1764693"/>
            <a:ext cx="10352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包括但不限于案例需要解决的所属行业</a:t>
            </a:r>
            <a:r>
              <a:rPr lang="en-US" altLang="zh-CN" sz="2400" dirty="0"/>
              <a:t>(</a:t>
            </a:r>
            <a:r>
              <a:rPr lang="zh-CN" altLang="en-US" sz="2400" dirty="0"/>
              <a:t>产业</a:t>
            </a:r>
            <a:r>
              <a:rPr lang="en-US" altLang="zh-CN" sz="2400" dirty="0"/>
              <a:t>)</a:t>
            </a:r>
            <a:r>
              <a:rPr lang="zh-CN" altLang="en-US" sz="2400" dirty="0"/>
              <a:t>发展问题、案例需要的数据类别、案例解决的数据流通的卡点、堵点等。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1850" y="671195"/>
            <a:ext cx="3954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方正小标宋简体" panose="02010601030101010101" charset="-122"/>
                <a:ea typeface="方正小标宋简体" panose="02010601030101010101" charset="-122"/>
              </a:rPr>
              <a:t>主要做法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1850" y="1764693"/>
            <a:ext cx="10459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技术方案相关内容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</a:rPr>
              <a:t>围绕数据流通和开发利用路径、理念机制技术创新，阐述案例所解决的产权、流通交易、安全治理等方面的堵点问题，突出方案的关键核心技术创新点或应用场景创新点。</a:t>
            </a:r>
            <a:r>
              <a:rPr lang="en-US" altLang="zh-CN" sz="2400" b="1" dirty="0">
                <a:solidFill>
                  <a:srgbClr val="FF0000"/>
                </a:solidFill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</a:rPr>
              <a:t>尽量对数据种类、数据量等内容进行量化，需要对案例涉及数据的获取以及流通使用是否安全合规进行说明）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1850" y="671195"/>
            <a:ext cx="3954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tabLst>
                <a:tab pos="1790700" algn="l"/>
              </a:tabLst>
            </a:pPr>
            <a:r>
              <a:rPr lang="zh-CN" altLang="en-US" sz="3600" dirty="0">
                <a:solidFill>
                  <a:schemeClr val="tx1"/>
                </a:solidFill>
                <a:latin typeface="方正小标宋简体" panose="02010601030101010101" charset="-122"/>
                <a:ea typeface="方正小标宋简体" panose="02010601030101010101" charset="-122"/>
              </a:rPr>
              <a:t>应用成效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1850" y="1764693"/>
            <a:ext cx="10459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案例是否有实践成效、应用在哪些行业领域</a:t>
            </a:r>
          </a:p>
          <a:p>
            <a:r>
              <a:rPr lang="zh-CN" altLang="en-US" sz="2400" b="1" dirty="0">
                <a:solidFill>
                  <a:srgbClr val="FF0000"/>
                </a:solidFill>
              </a:rPr>
              <a:t>（体现案例的数据应用情况、先进性、创新性、示范性、成效性等，详细描述数据赋能的效果，确保内容完整、逻辑清晰，用量化数据概括经济效益、社会效益）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1850" y="671195"/>
            <a:ext cx="4815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方正小标宋简体" panose="02010601030101010101" charset="-122"/>
                <a:ea typeface="方正小标宋简体" panose="02010601030101010101" charset="-122"/>
              </a:rPr>
              <a:t>未来展望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1850" y="1764693"/>
            <a:ext cx="1045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下一步推广的规划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ľïde"/>
          <p:cNvSpPr txBox="1"/>
          <p:nvPr/>
        </p:nvSpPr>
        <p:spPr>
          <a:xfrm>
            <a:off x="669925" y="1495071"/>
            <a:ext cx="10845798" cy="162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9600" spc="-150" dirty="0"/>
              <a:t>THANKS</a:t>
            </a:r>
            <a:br>
              <a:rPr lang="en-US" altLang="zh-CN" sz="3600" dirty="0">
                <a:latin typeface="方正小标宋简体" panose="02010601030101010101" charset="-122"/>
                <a:ea typeface="方正小标宋简体" panose="02010601030101010101" charset="-122"/>
                <a:cs typeface="+mn-cs"/>
              </a:rPr>
            </a:br>
            <a:r>
              <a:rPr lang="zh-CN" altLang="en-US" sz="3100" dirty="0">
                <a:latin typeface="方正小标宋简体" panose="02010601030101010101" charset="-122"/>
                <a:ea typeface="方正小标宋简体" panose="02010601030101010101" charset="-122"/>
                <a:cs typeface="+mn-cs"/>
              </a:rPr>
              <a:t>此处请输入您的申报单位名称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12171" y="3741421"/>
            <a:ext cx="25000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汇  报  人：</a:t>
            </a:r>
            <a:r>
              <a:rPr lang="en-US" altLang="zh-CN" sz="2400" dirty="0">
                <a:latin typeface="方正小标宋简体" panose="02010601030101010101" charset="-122"/>
                <a:ea typeface="方正小标宋简体" panose="02010601030101010101" charset="-122"/>
              </a:rPr>
              <a:t>XXX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92824" y="3741422"/>
            <a:ext cx="3293645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汇报时间：</a:t>
            </a:r>
            <a:r>
              <a:rPr lang="en-US" altLang="zh-CN" sz="2400" dirty="0">
                <a:latin typeface="方正小标宋简体" panose="02010601030101010101" charset="-122"/>
                <a:ea typeface="方正小标宋简体" panose="02010601030101010101" charset="-122"/>
              </a:rPr>
              <a:t>XX</a:t>
            </a: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月</a:t>
            </a:r>
            <a:r>
              <a:rPr lang="en-US" altLang="zh-CN" sz="2400" dirty="0">
                <a:latin typeface="方正小标宋简体" panose="02010601030101010101" charset="-122"/>
                <a:ea typeface="方正小标宋简体" panose="02010601030101010101" charset="-122"/>
              </a:rPr>
              <a:t>XX</a:t>
            </a:r>
            <a:r>
              <a:rPr lang="zh-CN" altLang="en-US" sz="2400" dirty="0">
                <a:latin typeface="方正小标宋简体" panose="02010601030101010101" charset="-122"/>
                <a:ea typeface="方正小标宋简体" panose="02010601030101010101" charset="-122"/>
              </a:rPr>
              <a:t>日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cyMDA2ZjlhY2I5NzBhZTk0NWM5NzMyNGVlNTY3ZG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238</Words>
  <Application>Microsoft Macintosh PowerPoint</Application>
  <PresentationFormat>宽屏</PresentationFormat>
  <Paragraphs>26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方正小标宋简体</vt:lpstr>
      <vt:lpstr>Arial</vt:lpstr>
      <vt:lpstr>Calibri</vt:lpstr>
      <vt:lpstr>Impact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舒佳航</dc:creator>
  <cp:lastModifiedBy>Li, Zhuolang</cp:lastModifiedBy>
  <cp:revision>30</cp:revision>
  <dcterms:created xsi:type="dcterms:W3CDTF">2024-10-02T01:49:22Z</dcterms:created>
  <dcterms:modified xsi:type="dcterms:W3CDTF">2025-03-20T08:36:24Z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1AA22499B69B1972069CFC6615E56019_43</vt:lpwstr>
  </property>
  <property fmtid="{D5CDD505-2E9C-101B-9397-08002B2CF9AE}" pid="3" name="KSOProductBuildVer">
    <vt:lpwstr>2052-6.7.1.8828</vt:lpwstr>
  </property>
</Properties>
</file>